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40" d="100"/>
          <a:sy n="40" d="100"/>
        </p:scale>
        <p:origin x="5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265880" y="116616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20176" y="2865706"/>
            <a:ext cx="6587583" cy="4097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5400" spc="-105" dirty="0">
                <a:solidFill>
                  <a:srgbClr val="FFFFFF"/>
                </a:solidFill>
                <a:latin typeface="+mj-lt"/>
              </a:rPr>
              <a:t>Analysis of Social Buzz’s </a:t>
            </a:r>
          </a:p>
          <a:p>
            <a:pPr algn="ctr">
              <a:lnSpc>
                <a:spcPts val="11059"/>
              </a:lnSpc>
            </a:pPr>
            <a:r>
              <a:rPr lang="en-US" sz="5400" spc="-105" dirty="0">
                <a:solidFill>
                  <a:srgbClr val="FFFFFF"/>
                </a:solidFill>
                <a:latin typeface="+mj-lt"/>
              </a:rPr>
              <a:t>Top 5 Most</a:t>
            </a:r>
          </a:p>
          <a:p>
            <a:pPr algn="ctr">
              <a:lnSpc>
                <a:spcPts val="11059"/>
              </a:lnSpc>
            </a:pPr>
            <a:r>
              <a:rPr lang="en-US" sz="5400" spc="-105" dirty="0">
                <a:solidFill>
                  <a:srgbClr val="FFFFFF"/>
                </a:solidFill>
                <a:latin typeface="+mj-lt"/>
              </a:rPr>
              <a:t>Popular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29E3441-9E15-7D8C-28BB-C08552B40FB0}"/>
              </a:ext>
            </a:extLst>
          </p:cNvPr>
          <p:cNvSpPr txBox="1"/>
          <p:nvPr/>
        </p:nvSpPr>
        <p:spPr>
          <a:xfrm>
            <a:off x="11039049" y="1580430"/>
            <a:ext cx="6763034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Gathered all three datasets ( Reactions(R), Content(C), Reaction Type(RT) 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Removed missing values and unnecessary columns.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Merged all the cleaned datasets into a base dataset ‘R’ using the VLOOKUP formula.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Identified the unique categories and calculated the overall sentiment score for each using the SUMIF formula.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Sorted the score to get the top-performing content categories.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49976"/>
            <a:chOff x="0" y="0"/>
            <a:chExt cx="11564591" cy="513330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8351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                                                       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38852A-9978-7E67-741A-8AF6134C69F6}"/>
              </a:ext>
            </a:extLst>
          </p:cNvPr>
          <p:cNvSpPr txBox="1"/>
          <p:nvPr/>
        </p:nvSpPr>
        <p:spPr>
          <a:xfrm>
            <a:off x="8865082" y="2601680"/>
            <a:ext cx="69845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a rapidly growing technology with a huge amount of data produced every day. </a:t>
            </a:r>
          </a:p>
          <a:p>
            <a:endParaRPr lang="en-US" sz="2800" dirty="0"/>
          </a:p>
          <a:p>
            <a:r>
              <a:rPr lang="en-US" sz="2800" dirty="0"/>
              <a:t>Accenture runs a 3-month initial program to make Social Buzz collaborate with Accenture by focusing on these tasks: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big data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 analysis to identify the top 5 categories.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497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                                                                             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1EF61-2D61-97B9-E428-41F5584BDE48}"/>
              </a:ext>
            </a:extLst>
          </p:cNvPr>
          <p:cNvSpPr txBox="1"/>
          <p:nvPr/>
        </p:nvSpPr>
        <p:spPr>
          <a:xfrm>
            <a:off x="2438400" y="4993654"/>
            <a:ext cx="7315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Over </a:t>
            </a:r>
            <a:r>
              <a:rPr lang="en-US" sz="4400" u="sng" dirty="0">
                <a:solidFill>
                  <a:schemeClr val="bg1"/>
                </a:solidFill>
              </a:rPr>
              <a:t>10000</a:t>
            </a:r>
            <a:r>
              <a:rPr lang="en-US" sz="4400" dirty="0">
                <a:solidFill>
                  <a:schemeClr val="bg1"/>
                </a:solidFill>
              </a:rPr>
              <a:t> posts per day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Highly Unstructured data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How to draw insights when there is so much?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Analyzing the top-performing categories to provide the most relevant content, maximizing user engagement.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706473" y="6972260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38560" y="6735029"/>
            <a:ext cx="2194560" cy="2123082"/>
            <a:chOff x="39923" y="66269"/>
            <a:chExt cx="6563770" cy="6349987"/>
          </a:xfrm>
        </p:grpSpPr>
        <p:sp>
          <p:nvSpPr>
            <p:cNvPr id="19" name="Freeform 19"/>
            <p:cNvSpPr/>
            <p:nvPr/>
          </p:nvSpPr>
          <p:spPr>
            <a:xfrm>
              <a:off x="39923" y="119185"/>
              <a:ext cx="6563770" cy="629028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32000"/>
                        </a14:imgEffect>
                        <a14:imgEffect>
                          <a14:brightnessContrast bright="11000" contrast="9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48114" t="-23997" r="-65182" b="-124224"/>
              </a:stretch>
            </a:blipFill>
            <a:ln w="22225">
              <a:solidFill>
                <a:srgbClr val="00BAFF"/>
              </a:solidFill>
            </a:ln>
          </p:spPr>
          <p:txBody>
            <a:bodyPr tIns="457200" bIns="457200"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706473" y="4135889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327091" y="3838556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706473" y="1216347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34795" y="87872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9" y="3481762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2214E8-A35C-7682-2DAA-364FC41AED03}"/>
              </a:ext>
            </a:extLst>
          </p:cNvPr>
          <p:cNvSpPr txBox="1"/>
          <p:nvPr/>
        </p:nvSpPr>
        <p:spPr>
          <a:xfrm>
            <a:off x="14294101" y="1513737"/>
            <a:ext cx="3766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Andrew Fleming</a:t>
            </a:r>
          </a:p>
          <a:p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(Chief Technology Architect)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C4C1B2-5DF5-F434-D333-43D8F91B5479}"/>
              </a:ext>
            </a:extLst>
          </p:cNvPr>
          <p:cNvSpPr txBox="1"/>
          <p:nvPr/>
        </p:nvSpPr>
        <p:spPr>
          <a:xfrm>
            <a:off x="14293806" y="4453908"/>
            <a:ext cx="3455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D0D0D"/>
                </a:solidFill>
                <a:highlight>
                  <a:srgbClr val="FFFFFF"/>
                </a:highlight>
              </a:rPr>
              <a:t>Marcus </a:t>
            </a:r>
            <a:r>
              <a:rPr lang="en-US" sz="3600" dirty="0" err="1">
                <a:solidFill>
                  <a:srgbClr val="0D0D0D"/>
                </a:solidFill>
                <a:highlight>
                  <a:srgbClr val="FFFFFF"/>
                </a:highlight>
              </a:rPr>
              <a:t>Rompton</a:t>
            </a:r>
            <a:r>
              <a:rPr lang="en-US" sz="36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</a:rPr>
              <a:t>(Senior Principle)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C50F31-71B1-7A65-58EE-43DDECA1FA19}"/>
              </a:ext>
            </a:extLst>
          </p:cNvPr>
          <p:cNvSpPr txBox="1"/>
          <p:nvPr/>
        </p:nvSpPr>
        <p:spPr>
          <a:xfrm>
            <a:off x="14232951" y="7394079"/>
            <a:ext cx="3455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D0D0D"/>
                </a:solidFill>
                <a:highlight>
                  <a:srgbClr val="FFFFFF"/>
                </a:highlight>
              </a:rPr>
              <a:t>Myself</a:t>
            </a:r>
          </a:p>
          <a:p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</a:rPr>
              <a:t>(Data Analyst)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02E67-8CD4-7B2B-83DC-6E19E630F271}"/>
              </a:ext>
            </a:extLst>
          </p:cNvPr>
          <p:cNvSpPr txBox="1"/>
          <p:nvPr/>
        </p:nvSpPr>
        <p:spPr>
          <a:xfrm>
            <a:off x="4660773" y="1415983"/>
            <a:ext cx="7372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B9689C-E889-3161-34D7-C0BA21FAACB3}"/>
              </a:ext>
            </a:extLst>
          </p:cNvPr>
          <p:cNvSpPr txBox="1"/>
          <p:nvPr/>
        </p:nvSpPr>
        <p:spPr>
          <a:xfrm>
            <a:off x="6478937" y="3010588"/>
            <a:ext cx="7372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79DF47-1C4B-EF5D-46DC-36F4C4CCA3AA}"/>
              </a:ext>
            </a:extLst>
          </p:cNvPr>
          <p:cNvSpPr txBox="1"/>
          <p:nvPr/>
        </p:nvSpPr>
        <p:spPr>
          <a:xfrm>
            <a:off x="8193880" y="4568511"/>
            <a:ext cx="7554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Merging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3C74D3-D78C-5B4B-FFD3-A04E24EF73F7}"/>
              </a:ext>
            </a:extLst>
          </p:cNvPr>
          <p:cNvSpPr txBox="1"/>
          <p:nvPr/>
        </p:nvSpPr>
        <p:spPr>
          <a:xfrm>
            <a:off x="11578642" y="7910555"/>
            <a:ext cx="7336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Insights Drawn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8DB80F-6DD8-4213-5920-5828D95D0EA6}"/>
              </a:ext>
            </a:extLst>
          </p:cNvPr>
          <p:cNvSpPr txBox="1"/>
          <p:nvPr/>
        </p:nvSpPr>
        <p:spPr>
          <a:xfrm>
            <a:off x="10108223" y="6197689"/>
            <a:ext cx="8902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026" name="Picture 2" descr="Number 16 Stock Illustration | Adobe Stock">
            <a:extLst>
              <a:ext uri="{FF2B5EF4-FFF2-40B4-BE49-F238E27FC236}">
                <a16:creationId xmlns:a16="http://schemas.microsoft.com/office/drawing/2014/main" id="{10A8B027-5ACD-99E9-30FB-2FECDE59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63" y="2423149"/>
            <a:ext cx="2800149" cy="239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ADFB97-395D-AB3D-7DDF-FD6F39AE6863}"/>
              </a:ext>
            </a:extLst>
          </p:cNvPr>
          <p:cNvSpPr txBox="1"/>
          <p:nvPr/>
        </p:nvSpPr>
        <p:spPr>
          <a:xfrm>
            <a:off x="1110113" y="5437776"/>
            <a:ext cx="4636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DISTINCT CATEGORIES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9774C1-68D6-1485-9233-C982D1E1D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368" y="2419068"/>
            <a:ext cx="4015848" cy="3740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3FF2FE-DB5C-4603-7426-A9B076715DAA}"/>
              </a:ext>
            </a:extLst>
          </p:cNvPr>
          <p:cNvSpPr txBox="1"/>
          <p:nvPr/>
        </p:nvSpPr>
        <p:spPr>
          <a:xfrm>
            <a:off x="12268200" y="2705100"/>
            <a:ext cx="457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entire dataset has 16 unique categories.</a:t>
            </a:r>
          </a:p>
          <a:p>
            <a:endParaRPr lang="en-US" sz="3600" b="1" dirty="0"/>
          </a:p>
          <a:p>
            <a:r>
              <a:rPr lang="en-US" sz="3600" b="1" dirty="0"/>
              <a:t>The sorted order of the top 5 categories is shown.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342FC18-1606-D283-C1DC-D8D3D2D8D992}"/>
              </a:ext>
            </a:extLst>
          </p:cNvPr>
          <p:cNvSpPr txBox="1"/>
          <p:nvPr/>
        </p:nvSpPr>
        <p:spPr>
          <a:xfrm>
            <a:off x="4879649" y="3009900"/>
            <a:ext cx="952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A1175D-A0B7-6965-4527-30ED1E18EBA8}"/>
              </a:ext>
            </a:extLst>
          </p:cNvPr>
          <p:cNvSpPr txBox="1"/>
          <p:nvPr/>
        </p:nvSpPr>
        <p:spPr>
          <a:xfrm>
            <a:off x="13741590" y="2106654"/>
            <a:ext cx="444469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The pie chart provides the data on the number of reactions for each topmost category.</a:t>
            </a:r>
          </a:p>
          <a:p>
            <a:endParaRPr lang="en-US" sz="4000" b="1" dirty="0"/>
          </a:p>
          <a:p>
            <a:r>
              <a:rPr lang="en-US" sz="4000" b="1" dirty="0"/>
              <a:t>Among the top 5 categories, animals got the highest number of reactions.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765DA7-BC85-E49E-6699-69674609B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769" y="1608176"/>
            <a:ext cx="10980534" cy="71599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658756-0A4F-9189-3220-D9A37E7BB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5184" y="3335292"/>
            <a:ext cx="3142737" cy="28394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EAB65110-DA1E-ABAF-C113-0CC0C1E9D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919" y="998902"/>
            <a:ext cx="4413755" cy="81073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6196829-06A0-E84B-3482-3E876D01F7D4}"/>
              </a:ext>
            </a:extLst>
          </p:cNvPr>
          <p:cNvSpPr txBox="1"/>
          <p:nvPr/>
        </p:nvSpPr>
        <p:spPr>
          <a:xfrm>
            <a:off x="9881107" y="2933700"/>
            <a:ext cx="54137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May month in 2021 year has got the highest number of posts.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320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Malavika Katta</cp:lastModifiedBy>
  <cp:revision>11</cp:revision>
  <dcterms:created xsi:type="dcterms:W3CDTF">2006-08-16T00:00:00Z</dcterms:created>
  <dcterms:modified xsi:type="dcterms:W3CDTF">2024-03-22T22:45:29Z</dcterms:modified>
  <dc:identifier>DAEhDyfaYKE</dc:identifier>
</cp:coreProperties>
</file>